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1" r:id="rId22"/>
    <p:sldId id="282" r:id="rId23"/>
    <p:sldId id="275" r:id="rId24"/>
    <p:sldId id="276" r:id="rId25"/>
    <p:sldId id="277" r:id="rId26"/>
    <p:sldId id="278" r:id="rId27"/>
    <p:sldId id="279"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A8619948-3895-492F-B99E-A0D06619F12E}" type="datetimeFigureOut">
              <a:rPr lang="en-MY" smtClean="0"/>
              <a:pPr/>
              <a:t>30/4/2014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133397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8619948-3895-492F-B99E-A0D06619F12E}" type="datetimeFigureOut">
              <a:rPr lang="en-MY" smtClean="0"/>
              <a:pPr/>
              <a:t>30/4/2014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93550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8619948-3895-492F-B99E-A0D06619F12E}" type="datetimeFigureOut">
              <a:rPr lang="en-MY" smtClean="0"/>
              <a:pPr/>
              <a:t>30/4/2014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1490824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92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209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22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903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4/30/2014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930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4/30/2014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133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4/30/2014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172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23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8619948-3895-492F-B99E-A0D06619F12E}" type="datetimeFigureOut">
              <a:rPr lang="en-MY" smtClean="0"/>
              <a:pPr/>
              <a:t>30/4/2014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2821159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4/30/2014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510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266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4/30/2014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631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87C94E88-F8E2-4A8E-A4DF-7D87CE2C6A60}" type="datetimeFigureOut">
              <a:rPr lang="ms-MY" smtClean="0">
                <a:solidFill>
                  <a:prstClr val="black">
                    <a:tint val="75000"/>
                  </a:prstClr>
                </a:solidFill>
              </a:rPr>
              <a:pPr/>
              <a:t>30/04/2014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18214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7C94E88-F8E2-4A8E-A4DF-7D87CE2C6A60}" type="datetimeFigureOut">
              <a:rPr lang="ms-MY" smtClean="0">
                <a:solidFill>
                  <a:prstClr val="black">
                    <a:tint val="75000"/>
                  </a:prstClr>
                </a:solidFill>
              </a:rPr>
              <a:pPr/>
              <a:t>30/04/2014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06527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94E88-F8E2-4A8E-A4DF-7D87CE2C6A60}" type="datetimeFigureOut">
              <a:rPr lang="ms-MY" smtClean="0">
                <a:solidFill>
                  <a:prstClr val="black">
                    <a:tint val="75000"/>
                  </a:prstClr>
                </a:solidFill>
              </a:rPr>
              <a:pPr/>
              <a:t>30/04/2014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45659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87C94E88-F8E2-4A8E-A4DF-7D87CE2C6A60}" type="datetimeFigureOut">
              <a:rPr lang="ms-MY" smtClean="0">
                <a:solidFill>
                  <a:prstClr val="black">
                    <a:tint val="75000"/>
                  </a:prstClr>
                </a:solidFill>
              </a:rPr>
              <a:pPr/>
              <a:t>30/04/2014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91168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87C94E88-F8E2-4A8E-A4DF-7D87CE2C6A60}" type="datetimeFigureOut">
              <a:rPr lang="ms-MY" smtClean="0">
                <a:solidFill>
                  <a:prstClr val="black">
                    <a:tint val="75000"/>
                  </a:prstClr>
                </a:solidFill>
              </a:rPr>
              <a:pPr/>
              <a:t>30/04/2014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28161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87C94E88-F8E2-4A8E-A4DF-7D87CE2C6A60}" type="datetimeFigureOut">
              <a:rPr lang="ms-MY" smtClean="0">
                <a:solidFill>
                  <a:prstClr val="black">
                    <a:tint val="75000"/>
                  </a:prstClr>
                </a:solidFill>
              </a:rPr>
              <a:pPr/>
              <a:t>30/04/2014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03726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94E88-F8E2-4A8E-A4DF-7D87CE2C6A60}" type="datetimeFigureOut">
              <a:rPr lang="ms-MY" smtClean="0">
                <a:solidFill>
                  <a:prstClr val="black">
                    <a:tint val="75000"/>
                  </a:prstClr>
                </a:solidFill>
              </a:rPr>
              <a:pPr/>
              <a:t>30/04/2014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3916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19948-3895-492F-B99E-A0D06619F12E}" type="datetimeFigureOut">
              <a:rPr lang="en-MY" smtClean="0"/>
              <a:pPr/>
              <a:t>30/4/2014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3452190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94E88-F8E2-4A8E-A4DF-7D87CE2C6A60}" type="datetimeFigureOut">
              <a:rPr lang="ms-MY" smtClean="0">
                <a:solidFill>
                  <a:prstClr val="black">
                    <a:tint val="75000"/>
                  </a:prstClr>
                </a:solidFill>
              </a:rPr>
              <a:pPr/>
              <a:t>30/04/2014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91508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94E88-F8E2-4A8E-A4DF-7D87CE2C6A60}" type="datetimeFigureOut">
              <a:rPr lang="ms-MY" smtClean="0">
                <a:solidFill>
                  <a:prstClr val="black">
                    <a:tint val="75000"/>
                  </a:prstClr>
                </a:solidFill>
              </a:rPr>
              <a:pPr/>
              <a:t>30/04/2014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30941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7C94E88-F8E2-4A8E-A4DF-7D87CE2C6A60}" type="datetimeFigureOut">
              <a:rPr lang="ms-MY" smtClean="0">
                <a:solidFill>
                  <a:prstClr val="black">
                    <a:tint val="75000"/>
                  </a:prstClr>
                </a:solidFill>
              </a:rPr>
              <a:pPr/>
              <a:t>30/04/2014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45257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7C94E88-F8E2-4A8E-A4DF-7D87CE2C6A60}" type="datetimeFigureOut">
              <a:rPr lang="ms-MY" smtClean="0">
                <a:solidFill>
                  <a:prstClr val="black">
                    <a:tint val="75000"/>
                  </a:prstClr>
                </a:solidFill>
              </a:rPr>
              <a:pPr/>
              <a:t>30/04/2014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3837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A8619948-3895-492F-B99E-A0D06619F12E}" type="datetimeFigureOut">
              <a:rPr lang="en-MY" smtClean="0"/>
              <a:pPr/>
              <a:t>30/4/2014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111438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A8619948-3895-492F-B99E-A0D06619F12E}" type="datetimeFigureOut">
              <a:rPr lang="en-MY" smtClean="0"/>
              <a:pPr/>
              <a:t>30/4/2014</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244409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A8619948-3895-492F-B99E-A0D06619F12E}" type="datetimeFigureOut">
              <a:rPr lang="en-MY" smtClean="0"/>
              <a:pPr/>
              <a:t>30/4/2014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102759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19948-3895-492F-B99E-A0D06619F12E}" type="datetimeFigureOut">
              <a:rPr lang="en-MY" smtClean="0"/>
              <a:pPr/>
              <a:t>30/4/2014</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324498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19948-3895-492F-B99E-A0D06619F12E}" type="datetimeFigureOut">
              <a:rPr lang="en-MY" smtClean="0"/>
              <a:pPr/>
              <a:t>30/4/2014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124760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19948-3895-492F-B99E-A0D06619F12E}" type="datetimeFigureOut">
              <a:rPr lang="en-MY" smtClean="0"/>
              <a:pPr/>
              <a:t>30/4/2014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2BEC688-3079-4209-9522-1002E3EB87CE}" type="slidenum">
              <a:rPr lang="en-MY" smtClean="0"/>
              <a:pPr/>
              <a:t>‹#›</a:t>
            </a:fld>
            <a:endParaRPr lang="en-MY"/>
          </a:p>
        </p:txBody>
      </p:sp>
    </p:spTree>
    <p:extLst>
      <p:ext uri="{BB962C8B-B14F-4D97-AF65-F5344CB8AC3E}">
        <p14:creationId xmlns:p14="http://schemas.microsoft.com/office/powerpoint/2010/main" val="23705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19948-3895-492F-B99E-A0D06619F12E}" type="datetimeFigureOut">
              <a:rPr lang="en-MY" smtClean="0"/>
              <a:pPr/>
              <a:t>30/4/2014</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EC688-3079-4209-9522-1002E3EB87CE}" type="slidenum">
              <a:rPr lang="en-MY" smtClean="0"/>
              <a:pPr/>
              <a:t>‹#›</a:t>
            </a:fld>
            <a:endParaRPr lang="en-MY"/>
          </a:p>
        </p:txBody>
      </p:sp>
    </p:spTree>
    <p:extLst>
      <p:ext uri="{BB962C8B-B14F-4D97-AF65-F5344CB8AC3E}">
        <p14:creationId xmlns:p14="http://schemas.microsoft.com/office/powerpoint/2010/main" val="632349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4/30/2014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029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94E88-F8E2-4A8E-A4DF-7D87CE2C6A60}" type="datetimeFigureOut">
              <a:rPr lang="ms-MY" smtClean="0">
                <a:solidFill>
                  <a:prstClr val="black">
                    <a:tint val="75000"/>
                  </a:prstClr>
                </a:solidFill>
              </a:rPr>
              <a:pPr/>
              <a:t>30/04/2014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0523A-EB44-42AC-BAE5-22BBC9DF35AA}"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59770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309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116632"/>
            <a:ext cx="9053286" cy="138499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diambil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mengelakkan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kerakusan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nafsu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berbelanja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87624" y="3197696"/>
            <a:ext cx="7488832" cy="1155576"/>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Mengimbangi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perpelanjaan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jumlah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pendapatan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5009816" flipV="1">
            <a:off x="377006" y="2960973"/>
            <a:ext cx="1314929" cy="631369"/>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395536" y="1909936"/>
            <a:ext cx="8352928" cy="107518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Berbelanja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mengikut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keperluan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kemampuan</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Flowchart: Decision 6"/>
          <p:cNvSpPr/>
          <p:nvPr/>
        </p:nvSpPr>
        <p:spPr>
          <a:xfrm>
            <a:off x="534351" y="2121024"/>
            <a:ext cx="644145" cy="646634"/>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ms-MY" sz="2800" b="1" dirty="0"/>
          </a:p>
        </p:txBody>
      </p:sp>
      <p:sp>
        <p:nvSpPr>
          <p:cNvPr id="8" name="Rounded Rectangle 7"/>
          <p:cNvSpPr/>
          <p:nvPr/>
        </p:nvSpPr>
        <p:spPr>
          <a:xfrm>
            <a:off x="1178496" y="4505672"/>
            <a:ext cx="7488832" cy="1155576"/>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Elakkan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berlumba-lumba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membeli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barangan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berjenama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mahal</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Curved Down Arrow 8"/>
          <p:cNvSpPr/>
          <p:nvPr/>
        </p:nvSpPr>
        <p:spPr>
          <a:xfrm rot="5009816" flipV="1">
            <a:off x="-316987" y="3551850"/>
            <a:ext cx="2251975" cy="807471"/>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169476"/>
            <a:ext cx="9053286"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tahap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keperluan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907704" y="1849760"/>
            <a:ext cx="6768752" cy="107518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Keperluan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mesti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pakaian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kediaman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kenderaa</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ight Arrow 4"/>
          <p:cNvSpPr/>
          <p:nvPr/>
        </p:nvSpPr>
        <p:spPr>
          <a:xfrm>
            <a:off x="179512" y="836712"/>
            <a:ext cx="2842352" cy="1728192"/>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a:p>
            <a:pPr algn="ctr" rtl="1"/>
            <a:r>
              <a:rPr lang="ar-SA" sz="4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ضَرُوْرِيَّات  </a:t>
            </a:r>
            <a:endParaRPr lang="en-US" sz="4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a:p>
            <a:pPr algn="ctr"/>
            <a:endParaRPr lang="ms-MY" sz="2400" dirty="0"/>
          </a:p>
        </p:txBody>
      </p:sp>
      <p:sp>
        <p:nvSpPr>
          <p:cNvPr id="6" name="Flowchart: Decision 5"/>
          <p:cNvSpPr/>
          <p:nvPr/>
        </p:nvSpPr>
        <p:spPr>
          <a:xfrm>
            <a:off x="166259" y="1377491"/>
            <a:ext cx="529712" cy="646634"/>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2700">
                  <a:solidFill>
                    <a:schemeClr val="tx1"/>
                  </a:solidFill>
                </a:ln>
                <a:solidFill>
                  <a:schemeClr val="accent6">
                    <a:lumMod val="75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ms-MY" sz="2800" b="1" dirty="0">
              <a:solidFill>
                <a:schemeClr val="accent6">
                  <a:lumMod val="75000"/>
                </a:schemeClr>
              </a:solidFill>
            </a:endParaRPr>
          </a:p>
        </p:txBody>
      </p:sp>
      <p:sp>
        <p:nvSpPr>
          <p:cNvPr id="7" name="Rounded Rectangle 6"/>
          <p:cNvSpPr/>
          <p:nvPr/>
        </p:nvSpPr>
        <p:spPr>
          <a:xfrm>
            <a:off x="1907704" y="3721968"/>
            <a:ext cx="6768752" cy="107518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Kemudahan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memudahkan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urusan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ight Arrow 7"/>
          <p:cNvSpPr/>
          <p:nvPr/>
        </p:nvSpPr>
        <p:spPr>
          <a:xfrm>
            <a:off x="179512" y="2708920"/>
            <a:ext cx="2842352" cy="1728192"/>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a:p>
            <a:pPr algn="ctr" rtl="1"/>
            <a:r>
              <a:rPr lang="ar-SA" sz="4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حَاجِيَّات  </a:t>
            </a:r>
            <a:endParaRPr lang="en-US" sz="4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a:p>
            <a:pPr algn="ctr"/>
            <a:endParaRPr lang="ms-MY" sz="2400" dirty="0"/>
          </a:p>
        </p:txBody>
      </p:sp>
      <p:sp>
        <p:nvSpPr>
          <p:cNvPr id="9" name="Flowchart: Decision 8"/>
          <p:cNvSpPr/>
          <p:nvPr/>
        </p:nvSpPr>
        <p:spPr>
          <a:xfrm>
            <a:off x="198917" y="3249699"/>
            <a:ext cx="529712" cy="646634"/>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2700">
                  <a:solidFill>
                    <a:schemeClr val="tx1"/>
                  </a:solidFill>
                </a:ln>
                <a:solidFill>
                  <a:schemeClr val="accent6">
                    <a:lumMod val="75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ms-MY" sz="2800" b="1" dirty="0">
              <a:solidFill>
                <a:schemeClr val="accent6">
                  <a:lumMod val="75000"/>
                </a:schemeClr>
              </a:solidFill>
            </a:endParaRPr>
          </a:p>
        </p:txBody>
      </p:sp>
      <p:sp>
        <p:nvSpPr>
          <p:cNvPr id="10" name="Rounded Rectangle 9"/>
          <p:cNvSpPr/>
          <p:nvPr/>
        </p:nvSpPr>
        <p:spPr>
          <a:xfrm>
            <a:off x="1907704" y="5594176"/>
            <a:ext cx="6768752" cy="107518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mengelokkan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menambah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nilai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Right Arrow 10"/>
          <p:cNvSpPr/>
          <p:nvPr/>
        </p:nvSpPr>
        <p:spPr>
          <a:xfrm>
            <a:off x="179512" y="4581128"/>
            <a:ext cx="2842352" cy="1728192"/>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a:p>
            <a:pPr algn="ctr" rtl="1"/>
            <a:r>
              <a:rPr lang="ar-SA" sz="4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تَحْسِيْنِيَّات  </a:t>
            </a:r>
            <a:endParaRPr lang="en-US" sz="48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a:p>
            <a:pPr algn="ctr"/>
            <a:endParaRPr lang="ms-MY" sz="2400" dirty="0"/>
          </a:p>
        </p:txBody>
      </p:sp>
      <p:sp>
        <p:nvSpPr>
          <p:cNvPr id="12" name="Flowchart: Decision 11"/>
          <p:cNvSpPr/>
          <p:nvPr/>
        </p:nvSpPr>
        <p:spPr>
          <a:xfrm>
            <a:off x="198917" y="5121907"/>
            <a:ext cx="529712" cy="646634"/>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ln w="12700">
                  <a:solidFill>
                    <a:schemeClr val="tx1"/>
                  </a:solidFill>
                </a:ln>
                <a:solidFill>
                  <a:schemeClr val="accent6">
                    <a:lumMod val="75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ms-MY" sz="2800" b="1" dirty="0">
              <a:solidFill>
                <a:schemeClr val="accent6">
                  <a:lumMod val="75000"/>
                </a:schemeClr>
              </a:solidFill>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187624" y="2559968"/>
            <a:ext cx="7488832" cy="1160512"/>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Elakkan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sikap</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membandingkan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berada</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mencegah</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hasad</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dengki</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Curved Down Arrow 3"/>
          <p:cNvSpPr/>
          <p:nvPr/>
        </p:nvSpPr>
        <p:spPr>
          <a:xfrm rot="5009816" flipV="1">
            <a:off x="377006" y="2535821"/>
            <a:ext cx="1314929" cy="631369"/>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395536" y="1484784"/>
            <a:ext cx="8352928" cy="107518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Melihat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keadaan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bernasib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Flowchart: Decision 5"/>
          <p:cNvSpPr/>
          <p:nvPr/>
        </p:nvSpPr>
        <p:spPr>
          <a:xfrm>
            <a:off x="534351" y="1695872"/>
            <a:ext cx="644145" cy="646634"/>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ms-MY" sz="2800" b="1" dirty="0"/>
          </a:p>
        </p:txBody>
      </p:sp>
      <p:sp>
        <p:nvSpPr>
          <p:cNvPr id="7" name="Cloud Callout 6"/>
          <p:cNvSpPr/>
          <p:nvPr/>
        </p:nvSpPr>
        <p:spPr>
          <a:xfrm>
            <a:off x="107504" y="3689446"/>
            <a:ext cx="8784976" cy="3123930"/>
          </a:xfrm>
          <a:prstGeom prst="cloudCallout">
            <a:avLst>
              <a:gd name="adj1" fmla="val 23239"/>
              <a:gd name="adj2" fmla="val 4458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ms-MY"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ounded Rectangle 7"/>
          <p:cNvSpPr/>
          <p:nvPr/>
        </p:nvSpPr>
        <p:spPr>
          <a:xfrm>
            <a:off x="645206" y="5517232"/>
            <a:ext cx="8247274" cy="1224136"/>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dilebihkan</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atasnya</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rupa</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paras</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dibawahnya</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yakni</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kurang</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bernasib</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dirinya</a:t>
            </a:r>
            <a:r>
              <a:rPr lang="en-US"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107504" y="4002339"/>
            <a:ext cx="2304256" cy="797028"/>
          </a:xfrm>
          <a:prstGeom prst="roundRect">
            <a:avLst>
              <a:gd name="adj" fmla="val 15141"/>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smtClean="0">
                <a:ln w="12700">
                  <a:solidFill>
                    <a:schemeClr val="bg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Sabda</a:t>
            </a:r>
            <a:r>
              <a:rPr lang="en-US" dirty="0" smtClean="0">
                <a:ln w="12700">
                  <a:solidFill>
                    <a:schemeClr val="bg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 </a:t>
            </a:r>
            <a:r>
              <a:rPr lang="en-US" dirty="0" err="1" smtClean="0">
                <a:ln w="12700">
                  <a:solidFill>
                    <a:schemeClr val="bg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Rasulullah</a:t>
            </a:r>
            <a:r>
              <a:rPr lang="en-US" dirty="0" smtClean="0">
                <a:ln w="12700">
                  <a:solidFill>
                    <a:schemeClr val="bg1"/>
                  </a:solidFill>
                </a:ln>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cs typeface="Arial" charset="0"/>
              </a:rPr>
              <a:t> SAW</a:t>
            </a:r>
          </a:p>
        </p:txBody>
      </p:sp>
      <p:sp>
        <p:nvSpPr>
          <p:cNvPr id="10" name="TextBox 9"/>
          <p:cNvSpPr txBox="1"/>
          <p:nvPr/>
        </p:nvSpPr>
        <p:spPr>
          <a:xfrm>
            <a:off x="2330624" y="4149080"/>
            <a:ext cx="6633864" cy="1200329"/>
          </a:xfrm>
          <a:prstGeom prst="rect">
            <a:avLst/>
          </a:prstGeom>
          <a:solidFill>
            <a:srgbClr val="00B0F0"/>
          </a:solidFill>
          <a:ln w="57150">
            <a:solidFill>
              <a:schemeClr val="bg1"/>
            </a:solidFill>
          </a:ln>
          <a:effectLst>
            <a:glow rad="101600">
              <a:schemeClr val="tx1">
                <a:alpha val="60000"/>
              </a:schemeClr>
            </a:glow>
          </a:effectLst>
        </p:spPr>
        <p:txBody>
          <a:bodyPr wrap="square">
            <a:spAutoFit/>
          </a:bodyPr>
          <a:lstStyle/>
          <a:p>
            <a:pPr algn="ctr">
              <a:defRPr/>
            </a:pPr>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إِذَا نَظَرَ أَحَدُكُمْ إِلَى مَنْ فُضِّلَ عَلَيْهِ فِي الْمَالِ وَالْخَلْقِ فَلْيَنْظُرْ إِلَى مَنْ هُوَ أَسْفَلَ مِنْهُ</a:t>
            </a:r>
            <a:r>
              <a:rPr lang="en-US"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36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11" name="Rectangle 10"/>
          <p:cNvSpPr/>
          <p:nvPr/>
        </p:nvSpPr>
        <p:spPr>
          <a:xfrm>
            <a:off x="35496" y="-27384"/>
            <a:ext cx="9053286" cy="138499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diambil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mengelakkan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kerakusan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nafsu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berbelanja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27384"/>
            <a:ext cx="9053286" cy="138499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diambil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mengelakkan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kerakusan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nafsu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berbelanja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87624" y="2680320"/>
            <a:ext cx="7488832" cy="1592560"/>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Bijak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memilih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institusi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pinjaman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perbankan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berlesen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kelulusan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Bank Negara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patuh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syariah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5009816" flipV="1">
            <a:off x="377006" y="2656173"/>
            <a:ext cx="1314929" cy="631369"/>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395536" y="1536576"/>
            <a:ext cx="8568952" cy="107518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Berurusan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institusi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kewangan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Flowchart: Decision 6"/>
          <p:cNvSpPr/>
          <p:nvPr/>
        </p:nvSpPr>
        <p:spPr>
          <a:xfrm>
            <a:off x="223491" y="1427534"/>
            <a:ext cx="644145" cy="646634"/>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ms-MY" sz="2800" b="1" dirty="0"/>
          </a:p>
        </p:txBody>
      </p:sp>
      <p:sp>
        <p:nvSpPr>
          <p:cNvPr id="8" name="Rounded Rectangle 7"/>
          <p:cNvSpPr/>
          <p:nvPr/>
        </p:nvSpPr>
        <p:spPr>
          <a:xfrm>
            <a:off x="1202837" y="4428728"/>
            <a:ext cx="7488832" cy="1592560"/>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Elakkan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pinjaman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ceti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haram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AhLong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mengundangkan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musibah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kemurkaan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16632"/>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278-279</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200" y="3276600"/>
            <a:ext cx="8915400" cy="3477875"/>
          </a:xfrm>
          <a:prstGeom prst="rect">
            <a:avLst/>
          </a:prstGeom>
          <a:solidFill>
            <a:srgbClr val="00B0F0">
              <a:alpha val="84000"/>
            </a:srgbClr>
          </a:solidFill>
        </p:spPr>
        <p:txBody>
          <a:bodyPr wrap="square">
            <a:spAutoFit/>
          </a:bodyPr>
          <a:lstStyle/>
          <a:p>
            <a:pPr algn="ct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Bertaqwalah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tinggalkanlah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menuntut</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riba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masih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orang yang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perintah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mengenai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riba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ketahuilah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adanya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peperangan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RasulNya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akibatnya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menemui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selamat</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bertaubat</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sebenarnya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pokok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asal</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zalim</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dizalimi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 y="1143000"/>
            <a:ext cx="9144000" cy="2123658"/>
          </a:xfrm>
          <a:prstGeom prst="rect">
            <a:avLst/>
          </a:prstGeom>
          <a:solidFill>
            <a:srgbClr val="002060">
              <a:alpha val="31000"/>
            </a:srgb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اللهَ وَذَرُواْ مَا بَقِيَ مِنَ الرِّبَا إِن كُنتُم مُّؤْمِنِينَ. فَإِن لَّمْ تَفْعَلُواْ فَأْذَنُواْ بِحَرْبٍ مِّنَ اللهِ وَرَسُولِهِ وَإِن تُبْتُمْ فَلَكُمْ رُؤُوسُ أَمْوَالِكُمْ لاَ تَظْلِمُونَ وَلاَ تُظْلَمُونَ</a:t>
            </a:r>
            <a:endParaRPr lang="en-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27384"/>
            <a:ext cx="9053286" cy="138499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diambil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mengelakkan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kerakusan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nafsu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berbelanja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87624" y="2920008"/>
            <a:ext cx="7488832" cy="1877144"/>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saluran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bantuan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khidmat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nasihat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disediakan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menghadapi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kewangan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5009816" flipV="1">
            <a:off x="377006" y="2895861"/>
            <a:ext cx="1314929" cy="631369"/>
          </a:xfrm>
          <a:prstGeom prst="curvedDownArrow">
            <a:avLst>
              <a:gd name="adj1" fmla="val 25000"/>
              <a:gd name="adj2" fmla="val 62195"/>
              <a:gd name="adj3" fmla="val 25000"/>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395536" y="1844824"/>
            <a:ext cx="8568952" cy="1075184"/>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nasihat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khidmat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bantuan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mengalami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kewangan</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Flowchart: Decision 6"/>
          <p:cNvSpPr/>
          <p:nvPr/>
        </p:nvSpPr>
        <p:spPr>
          <a:xfrm>
            <a:off x="223491" y="1735782"/>
            <a:ext cx="644145" cy="646634"/>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ms-MY" sz="2800" b="1" dirty="0"/>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896" y="116632"/>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Rumusan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Down Arrow 3"/>
          <p:cNvSpPr/>
          <p:nvPr/>
        </p:nvSpPr>
        <p:spPr>
          <a:xfrm>
            <a:off x="107504" y="1999386"/>
            <a:ext cx="7056784" cy="1429614"/>
          </a:xfrm>
          <a:prstGeom prst="downArrow">
            <a:avLst>
              <a:gd name="adj1" fmla="val 65239"/>
              <a:gd name="adj2" fmla="val 63959"/>
            </a:avLst>
          </a:prstGeom>
          <a:solidFill>
            <a:schemeClr val="accent2"/>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sikap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berjimat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cermat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bersederhana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berbelanja</a:t>
            </a:r>
            <a:endParaRPr lang="en-MY" sz="2400" dirty="0"/>
          </a:p>
        </p:txBody>
      </p:sp>
      <p:sp>
        <p:nvSpPr>
          <p:cNvPr id="5" name="Cloud Callout 4"/>
          <p:cNvSpPr/>
          <p:nvPr/>
        </p:nvSpPr>
        <p:spPr>
          <a:xfrm>
            <a:off x="827584" y="670630"/>
            <a:ext cx="7488832" cy="1296144"/>
          </a:xfrm>
          <a:prstGeom prst="cloudCallout">
            <a:avLst>
              <a:gd name="adj1" fmla="val -14874"/>
              <a:gd name="adj2" fmla="val 3215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Hendaklah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menguruskan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kewangan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secara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berhemah</a:t>
            </a:r>
            <a:endParaRPr lang="en-MY" sz="2400" dirty="0"/>
          </a:p>
        </p:txBody>
      </p:sp>
      <p:sp>
        <p:nvSpPr>
          <p:cNvPr id="6" name="TextBox 5"/>
          <p:cNvSpPr txBox="1"/>
          <p:nvPr/>
        </p:nvSpPr>
        <p:spPr>
          <a:xfrm>
            <a:off x="1144066" y="3262918"/>
            <a:ext cx="7172350" cy="830997"/>
          </a:xfrm>
          <a:prstGeom prst="rect">
            <a:avLst/>
          </a:prstGeom>
          <a:solidFill>
            <a:srgbClr val="00B0F0"/>
          </a:solidFill>
          <a:ln w="57150">
            <a:solidFill>
              <a:schemeClr val="bg1"/>
            </a:solidFill>
          </a:ln>
          <a:effectLst>
            <a:glow rad="101600">
              <a:schemeClr val="tx1">
                <a:alpha val="60000"/>
              </a:schemeClr>
            </a:glow>
          </a:effectLst>
        </p:spPr>
        <p:txBody>
          <a:bodyPr wrap="square">
            <a:spAutoFit/>
          </a:bodyPr>
          <a:lstStyle/>
          <a:p>
            <a:pPr algn="ctr">
              <a:defRPr/>
            </a:pP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Semaikan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sikap</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menabung</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sebagai</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persediaan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pelaburan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masa</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hadapan</a:t>
            </a:r>
            <a:endParaRPr lang="en-US" sz="2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7" name="TextBox 6"/>
          <p:cNvSpPr txBox="1"/>
          <p:nvPr/>
        </p:nvSpPr>
        <p:spPr>
          <a:xfrm>
            <a:off x="1144066" y="4199022"/>
            <a:ext cx="7172350" cy="1200329"/>
          </a:xfrm>
          <a:prstGeom prst="rect">
            <a:avLst/>
          </a:prstGeom>
          <a:solidFill>
            <a:srgbClr val="00B0F0"/>
          </a:solidFill>
          <a:ln w="57150">
            <a:solidFill>
              <a:schemeClr val="bg1"/>
            </a:solidFill>
          </a:ln>
          <a:effectLst>
            <a:glow rad="101600">
              <a:schemeClr val="tx1">
                <a:alpha val="60000"/>
              </a:schemeClr>
            </a:glow>
          </a:effectLst>
        </p:spPr>
        <p:txBody>
          <a:bodyPr wrap="square">
            <a:spAutoFit/>
          </a:bodyPr>
          <a:lstStyle/>
          <a:p>
            <a:pPr algn="ctr">
              <a:defRPr/>
            </a:pP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Berwaspada</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dalam</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berurusan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dengan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institusi</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pinjaman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yang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tidak</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sah</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berunsur</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riba</a:t>
            </a:r>
            <a:endParaRPr lang="en-US" sz="2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8" name="TextBox 7"/>
          <p:cNvSpPr txBox="1"/>
          <p:nvPr/>
        </p:nvSpPr>
        <p:spPr>
          <a:xfrm>
            <a:off x="1144066" y="5495166"/>
            <a:ext cx="7172350" cy="1200329"/>
          </a:xfrm>
          <a:prstGeom prst="rect">
            <a:avLst/>
          </a:prstGeom>
          <a:solidFill>
            <a:srgbClr val="00B0F0"/>
          </a:solidFill>
          <a:ln w="57150">
            <a:solidFill>
              <a:schemeClr val="bg1"/>
            </a:solidFill>
          </a:ln>
          <a:effectLst>
            <a:glow rad="101600">
              <a:schemeClr val="tx1">
                <a:alpha val="60000"/>
              </a:schemeClr>
            </a:glow>
          </a:effectLst>
        </p:spPr>
        <p:txBody>
          <a:bodyPr wrap="square">
            <a:spAutoFit/>
          </a:bodyPr>
          <a:lstStyle/>
          <a:p>
            <a:pPr algn="ctr">
              <a:defRPr/>
            </a:pP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Gunakan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saluran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khidmat</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bantuan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yang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disediakan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kerajaan</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jika</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mengalami</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masalah</a:t>
            </a:r>
            <a:r>
              <a:rPr lang="en-US" sz="2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24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kewangan</a:t>
            </a:r>
            <a:endParaRPr lang="en-US" sz="2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16632"/>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Qasas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77</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879046"/>
            <a:ext cx="8915400" cy="2862322"/>
          </a:xfrm>
          <a:prstGeom prst="rect">
            <a:avLst/>
          </a:prstGeom>
          <a:solidFill>
            <a:srgbClr val="00B0F0">
              <a:alpha val="84000"/>
            </a:srgbClr>
          </a:solidFill>
        </p:spPr>
        <p:txBody>
          <a:bodyPr wrap="square">
            <a:spAutoFit/>
          </a:bodyPr>
          <a:lstStyle/>
          <a:p>
            <a:pPr algn="ct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tuntutlah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kekayaan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kebahagiaan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melupakan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bahagianmu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keperluan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bekalanmu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baiklah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hamba-hamba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sebagaimana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kepadamu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pemberian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nikmatNya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melimpah-limpah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kerosakan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suka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kerosakan</a:t>
            </a:r>
            <a:r>
              <a:rPr lang="en-US"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412032"/>
            <a:ext cx="9144000" cy="2308324"/>
          </a:xfrm>
          <a:prstGeom prst="rect">
            <a:avLst/>
          </a:prstGeom>
          <a:solidFill>
            <a:srgbClr val="002060">
              <a:alpha val="31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وَابْتَغِ فِيمَا آتَاكَ اللهُ الدَّارَ الْآخِرَةَ وَلَا تَنسَ نَصِيبَكَ مِنَ الدُّنْيَا وَأَحْسِن كَمَا أَحْسَنَ اللهُ إِلَيْكَ وَلَا تَبْغِ الْفَسَادَ فِي الْأَرْضِ إِنَّ اللهَ لاَ يُحِبُّ الْمُفْسِدِينَ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412032"/>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848096" y="260648"/>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8291175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432907"/>
            <a:ext cx="9144000" cy="2400657"/>
          </a:xfrm>
          <a:prstGeom prst="rect">
            <a:avLst/>
          </a:prstGeom>
          <a:solidFill>
            <a:srgbClr val="002060">
              <a:alpha val="36000"/>
            </a:srgb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625841"/>
            <a:ext cx="8286808" cy="132343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05172"/>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8834100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288" y="302258"/>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659580"/>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070682"/>
            <a:ext cx="8572528" cy="1446550"/>
          </a:xfrm>
          <a:prstGeom prst="rect">
            <a:avLst/>
          </a:prstGeom>
          <a:solidFill>
            <a:srgbClr val="00B0F0">
              <a:alpha val="68000"/>
            </a:srgbClr>
          </a:solid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444129"/>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38448"/>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774519"/>
            <a:ext cx="8643998" cy="2246769"/>
          </a:xfrm>
          <a:prstGeom prst="rect">
            <a:avLst/>
          </a:prstGeom>
          <a:solidFill>
            <a:srgbClr val="00B0F0">
              <a:alpha val="60000"/>
            </a:srgbClr>
          </a:solid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8201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1186825"/>
            <a:ext cx="9029760" cy="2585323"/>
          </a:xfrm>
          <a:prstGeom prst="rect">
            <a:avLst/>
          </a:prstGeom>
          <a:solidFill>
            <a:srgbClr val="002060">
              <a:alpha val="27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أَفْضَلِ الْمَخْلُوقِين، وَعَلَى آلِهِ الطَّيِّبِينَ وَأَصْحَابِهِ غُرِّ الْمَيَامِين، وَأَتْبَاعِهِمْ بِإِحْسَانٍ إِلَى يَوْمِ الدِّين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350583"/>
            <a:ext cx="8286808" cy="2246769"/>
          </a:xfrm>
          <a:prstGeom prst="rect">
            <a:avLst/>
          </a:prstGeom>
          <a:solidFill>
            <a:srgbClr val="00B0F0">
              <a:alpha val="64000"/>
            </a:srgb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sedingga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06705"/>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782012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251937"/>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3636294"/>
            <a:ext cx="8915400" cy="1384995"/>
          </a:xfrm>
          <a:prstGeom prst="rect">
            <a:avLst/>
          </a:prstGeom>
          <a:solidFill>
            <a:srgbClr val="00B0F0">
              <a:alpha val="65000"/>
            </a:srgbClr>
          </a:solidFill>
        </p:spPr>
        <p:txBody>
          <a:bodyPr wrap="square">
            <a:spAutoFit/>
          </a:bodyPr>
          <a:lstStyle/>
          <a:p>
            <a:pPr algn="ctr">
              <a:defRPr/>
            </a:pP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takwa</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484784"/>
            <a:ext cx="9144000" cy="923330"/>
          </a:xfrm>
          <a:prstGeom prst="rect">
            <a:avLst/>
          </a:prstGeom>
          <a:solidFill>
            <a:schemeClr val="tx1">
              <a:alpha val="31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اِتَّقُوا اللهَ حَقَّ تُقَاتِهِ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تَمُوتُنَّ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إِلاَّ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وَأَنْتُم مُّسْلِمُون</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2782012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60992" y="116632"/>
            <a:ext cx="8043456"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perlindungan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dibelenggu</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beban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hutang</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3991123"/>
            <a:ext cx="8835544" cy="2462213"/>
          </a:xfrm>
          <a:prstGeom prst="rect">
            <a:avLst/>
          </a:prstGeom>
          <a:solidFill>
            <a:srgbClr val="00B0F0">
              <a:alpha val="74000"/>
            </a:srgbClr>
          </a:solidFill>
        </p:spPr>
        <p:txBody>
          <a:bodyPr wrap="square">
            <a:spAutoFit/>
          </a:bodyPr>
          <a:lstStyle/>
          <a:p>
            <a:pPr algn="ct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berlindung</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denganMu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dukacita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kesedihan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berlindung</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denganMu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lemah</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kemalasan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berlindung</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denganMu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kebaculan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kebakhilan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berlindung</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denganMu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dibebani</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penguasaan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zalim</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839701" y="1886867"/>
            <a:ext cx="184731" cy="1107996"/>
          </a:xfrm>
          <a:prstGeom prst="rect">
            <a:avLst/>
          </a:prstGeom>
          <a:solidFill>
            <a:schemeClr val="accent2">
              <a:lumMod val="60000"/>
              <a:lumOff val="40000"/>
              <a:alpha val="78000"/>
            </a:schemeClr>
          </a:solidFill>
        </p:spPr>
        <p:txBody>
          <a:bodyPr wrap="none">
            <a:spAutoFit/>
          </a:bodyPr>
          <a:lstStyle/>
          <a:p>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444709"/>
            <a:ext cx="9144000" cy="2123658"/>
          </a:xfrm>
          <a:prstGeom prst="rect">
            <a:avLst/>
          </a:prstGeom>
          <a:solidFill>
            <a:schemeClr val="tx1">
              <a:alpha val="23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إِنِّي أَعُوذُ بِكَ مِنْ الْهَمِّ وَالْحَزَنِ، وَأَعُوذُ بِكَ مِنْ الْعَجْزِ وَالْكَسَلِ، وَأَعُوذُ بِكَ مِنْ الْجُبْنِ وَالْبُخْلِ، وَأَعُوذُ بِكَ مِنْ غَلَبَةِ الدَّيْنِ وَقَهْرِ الرِّجَالِ</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20523573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00633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79561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extLst>
      <p:ext uri="{BB962C8B-B14F-4D97-AF65-F5344CB8AC3E}">
        <p14:creationId xmlns:p14="http://schemas.microsoft.com/office/powerpoint/2010/main" val="3736039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412776"/>
            <a:ext cx="9144000" cy="2308324"/>
          </a:xfrm>
          <a:prstGeom prst="rect">
            <a:avLst/>
          </a:prstGeom>
          <a:solidFill>
            <a:srgbClr val="002060">
              <a:alpha val="38000"/>
            </a:srgb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 لا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إِلا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الْمَعْبُودُ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ى ال</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اح</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والآفَاقِ،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ر</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شَفِيعُ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يَوْمَ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يُكْشَفُ عَنْ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سَاق</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43418" y="261173"/>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90543"/>
            <a:ext cx="8643998" cy="2246769"/>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168802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783702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19050">
                  <a:solidFill>
                    <a:prstClr val="black"/>
                  </a:solidFill>
                </a:ln>
                <a:solidFill>
                  <a:prstClr val="white"/>
                </a:solidFill>
                <a:effectLst>
                  <a:glow rad="101600">
                    <a:prstClr val="black">
                      <a:alpha val="60000"/>
                    </a:prstClr>
                  </a:glow>
                </a:effectLst>
                <a:latin typeface="Arial Black" pitchFamily="34" charset="0"/>
              </a:rPr>
              <a:t>Ya</a:t>
            </a:r>
            <a:r>
              <a:rPr lang="en-US" sz="3200" b="1" dirty="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Allah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Muliakanlah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Islam.</a:t>
            </a:r>
          </a:p>
          <a:p>
            <a:pPr algn="ctr">
              <a:defRPr/>
            </a:pP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Tolonglah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himpunkanlah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mereka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di</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atas</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landasan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kebenaran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agama.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Hancurkanlah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kekufuran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yang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syirik</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munafik</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juga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musuh-musuhMu</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19050">
                  <a:solidFill>
                    <a:prstClr val="black"/>
                  </a:solidFill>
                </a:ln>
                <a:solidFill>
                  <a:prstClr val="white"/>
                </a:solidFill>
                <a:effectLst>
                  <a:glow rad="101600">
                    <a:prstClr val="black">
                      <a:alpha val="60000"/>
                    </a:prstClr>
                  </a:glow>
                </a:effectLst>
                <a:latin typeface="Arial Black" pitchFamily="34" charset="0"/>
              </a:rPr>
              <a:t>musuh-musuh</a:t>
            </a:r>
            <a:r>
              <a:rPr lang="en-US" sz="3200" b="1" dirty="0" smtClean="0">
                <a:ln w="19050">
                  <a:solidFill>
                    <a:prstClr val="black"/>
                  </a:solidFill>
                </a:ln>
                <a:solidFill>
                  <a:prstClr val="white"/>
                </a:solidFill>
                <a:effectLst>
                  <a:glow rad="101600">
                    <a:prstClr val="black">
                      <a:alpha val="60000"/>
                    </a:prstClr>
                  </a:glow>
                </a:effectLst>
                <a:latin typeface="Arial Black" pitchFamily="34" charset="0"/>
              </a:rPr>
              <a:t> agama.</a:t>
            </a:r>
          </a:p>
        </p:txBody>
      </p:sp>
    </p:spTree>
    <p:extLst>
      <p:ext uri="{BB962C8B-B14F-4D97-AF65-F5344CB8AC3E}">
        <p14:creationId xmlns:p14="http://schemas.microsoft.com/office/powerpoint/2010/main" val="3408590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42249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800920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002925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extLst>
      <p:ext uri="{BB962C8B-B14F-4D97-AF65-F5344CB8AC3E}">
        <p14:creationId xmlns:p14="http://schemas.microsoft.com/office/powerpoint/2010/main" val="3765738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535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1376189"/>
            <a:ext cx="9029760" cy="2308324"/>
          </a:xfrm>
          <a:prstGeom prst="rect">
            <a:avLst/>
          </a:prstGeom>
          <a:solidFill>
            <a:srgbClr val="002060">
              <a:alpha val="27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خَيْرِ مَنْ رَكِبَ الْبُرَاق، وَعَلَى آلِهِ وَأَصْحَابِهِ وَالتَّابِعِينَ لَهُمْ الْمُطَهَّرِينَ مِنَ النِّفَاق.</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3824461"/>
            <a:ext cx="8286808" cy="1692771"/>
          </a:xfrm>
          <a:prstGeom prst="rect">
            <a:avLst/>
          </a:prstGeom>
          <a:solidFill>
            <a:srgbClr val="00B0F0">
              <a:alpha val="54000"/>
            </a:srgbClr>
          </a:solid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ar-SA"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80045"/>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315832"/>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3700189"/>
            <a:ext cx="8915400" cy="1384995"/>
          </a:xfrm>
          <a:prstGeom prst="rect">
            <a:avLst/>
          </a:prstGeom>
          <a:solidFill>
            <a:srgbClr val="00B0F0">
              <a:alpha val="65000"/>
            </a:srgbClr>
          </a:solidFill>
        </p:spPr>
        <p:txBody>
          <a:bodyPr wrap="square">
            <a:spAutoFit/>
          </a:bodyPr>
          <a:lstStyle/>
          <a:p>
            <a:pPr algn="ctr">
              <a:defRPr/>
            </a:pP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takwa</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28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548679"/>
            <a:ext cx="9144000" cy="923330"/>
          </a:xfrm>
          <a:prstGeom prst="rect">
            <a:avLst/>
          </a:prstGeom>
          <a:solidFill>
            <a:schemeClr val="tx1">
              <a:alpha val="31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اِتَّقُوا اللهَ حَقَّ تُقَاتِهِ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تَمُوتُنَّ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إِلاَّ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وَأَنْتُم مُّسْلِمُون</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424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3568" y="323945"/>
            <a:ext cx="7757120" cy="584775"/>
          </a:xfrm>
          <a:prstGeom prst="rect">
            <a:avLst/>
          </a:prstGeom>
        </p:spPr>
        <p:txBody>
          <a:bodyPr wrap="square">
            <a:spAutoFit/>
          </a:bodyPr>
          <a:lstStyle/>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Gaya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389642" y="3501008"/>
            <a:ext cx="4343400" cy="1872208"/>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kedekut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boros</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membazir</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545976" y="1798761"/>
            <a:ext cx="3810000" cy="2016224"/>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Berhemah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bersederhana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berbelanja</a:t>
            </a:r>
            <a:endParaRPr lang="en-US" sz="24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ight Arrow 5"/>
          <p:cNvSpPr/>
          <p:nvPr/>
        </p:nvSpPr>
        <p:spPr>
          <a:xfrm rot="3093723">
            <a:off x="3761729" y="3246229"/>
            <a:ext cx="946172" cy="778306"/>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16632"/>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29</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537248"/>
            <a:ext cx="8915400" cy="2308324"/>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janganlah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engkau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jadikan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tanganmu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terbelenggu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dilehermu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yakni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kedekut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janganlah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pula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engkau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menghulurkannya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sehabis-habisnya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kerana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akibatnya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tinggallah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engkau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keadaan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tercela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serta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kering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keputusan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yakni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kecewa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785590"/>
            <a:ext cx="9144000" cy="1569660"/>
          </a:xfrm>
          <a:prstGeom prst="rect">
            <a:avLst/>
          </a:prstGeom>
          <a:solidFill>
            <a:srgbClr val="002060">
              <a:alpha val="31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تَجْعَلْ يَدَكَ مَغْلُولَةً إِلَى عُنُقِكَ وَلاَ تَبْسُطْهَا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 الْبَسْطِ فَتَقْعُدَ مَلُومًا مَّحْسُورًا</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3312" y="269776"/>
            <a:ext cx="775712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Gaya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kini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228184" y="2636912"/>
            <a:ext cx="2664296" cy="2304256"/>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Perbelanjaan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terkawal</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sehingga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dibelenggu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bebanan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11560" y="2060848"/>
            <a:ext cx="4824536" cy="936104"/>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Sikap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ghairah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berbelanja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a:off x="5269343" y="1196752"/>
            <a:ext cx="886833" cy="2784681"/>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Chevron 6"/>
          <p:cNvSpPr/>
          <p:nvPr/>
        </p:nvSpPr>
        <p:spPr>
          <a:xfrm>
            <a:off x="5724128" y="5454352"/>
            <a:ext cx="864096" cy="720080"/>
          </a:xfrm>
          <a:prstGeom prst="chevron">
            <a:avLst>
              <a:gd name="adj" fmla="val 88254"/>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8" name="Rounded Rectangle 7"/>
          <p:cNvSpPr/>
          <p:nvPr/>
        </p:nvSpPr>
        <p:spPr>
          <a:xfrm>
            <a:off x="6192688" y="989856"/>
            <a:ext cx="2699792" cy="1575048"/>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Menjerumuskan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diri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masalah</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kewangan</a:t>
            </a:r>
            <a:endPar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703312" y="5301208"/>
            <a:ext cx="73152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Memperuntukkan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nafkah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setahun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keluarga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baginda</a:t>
            </a:r>
            <a:endParaRPr lang="en-US" sz="2400" i="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0" name="Cloud Callout 9"/>
          <p:cNvSpPr/>
          <p:nvPr/>
        </p:nvSpPr>
        <p:spPr>
          <a:xfrm>
            <a:off x="251520" y="3745429"/>
            <a:ext cx="3816424" cy="1440159"/>
          </a:xfrm>
          <a:prstGeom prst="cloudCallout">
            <a:avLst>
              <a:gd name="adj1" fmla="val 22000"/>
              <a:gd name="adj2" fmla="val 7081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Rasulullah</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SAW </a:t>
            </a: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sebagai</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contoh</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teladan</a:t>
            </a:r>
            <a:endParaRPr lang="en-MY" sz="2000" dirty="0"/>
          </a:p>
        </p:txBody>
      </p:sp>
    </p:spTree>
    <p:extLst>
      <p:ext uri="{BB962C8B-B14F-4D97-AF65-F5344CB8AC3E}">
        <p14:creationId xmlns:p14="http://schemas.microsoft.com/office/powerpoint/2010/main" val="2782012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1429</Words>
  <Application>Microsoft Office PowerPoint</Application>
  <PresentationFormat>On-screen Show (4:3)</PresentationFormat>
  <Paragraphs>134</Paragraphs>
  <Slides>37</Slides>
  <Notes>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wanshahril</cp:lastModifiedBy>
  <cp:revision>7</cp:revision>
  <dcterms:created xsi:type="dcterms:W3CDTF">2014-04-29T17:54:16Z</dcterms:created>
  <dcterms:modified xsi:type="dcterms:W3CDTF">2014-04-30T10:01:44Z</dcterms:modified>
</cp:coreProperties>
</file>